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9" r:id="rId2"/>
    <p:sldId id="280" r:id="rId3"/>
    <p:sldId id="281" r:id="rId4"/>
    <p:sldId id="297" r:id="rId5"/>
    <p:sldId id="282" r:id="rId6"/>
    <p:sldId id="283" r:id="rId7"/>
    <p:sldId id="284" r:id="rId8"/>
    <p:sldId id="285" r:id="rId9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99CC"/>
    <a:srgbClr val="00B5AD"/>
    <a:srgbClr val="6071C4"/>
    <a:srgbClr val="000080"/>
    <a:srgbClr val="99CCFF"/>
    <a:srgbClr val="23487F"/>
    <a:srgbClr val="F5D1D1"/>
    <a:srgbClr val="AA252A"/>
    <a:srgbClr val="7510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54" autoAdjust="0"/>
    <p:restoredTop sz="92731" autoAdjust="0"/>
  </p:normalViewPr>
  <p:slideViewPr>
    <p:cSldViewPr>
      <p:cViewPr varScale="1">
        <p:scale>
          <a:sx n="67" d="100"/>
          <a:sy n="67" d="100"/>
        </p:scale>
        <p:origin x="-1728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F9C87A-91CB-4CF9-BE7F-D7C21BFD1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496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A80C90-E41B-43CF-92B5-FDD9DB267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166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A66FA0-E617-4ECE-9573-CDC9A1D7D34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11473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1943B9-1E32-41B6-B647-94E9052D008C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5648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B267B7-A545-4E23-B78B-4D1BECBA6B4E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2960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B267B7-A545-4E23-B78B-4D1BECBA6B4E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8412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0FD77A-AEB1-42FB-9C6A-C55787E8EABD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06390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242383-EE60-4D79-963C-C0DB47840755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11481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852EB0-71BB-471B-9E5A-085A90ED094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7481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3E5803-EDB4-43FA-88D2-CB9653A4B9D0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063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7702" y="3646488"/>
            <a:ext cx="7016750" cy="406400"/>
          </a:xfrm>
        </p:spPr>
        <p:txBody>
          <a:bodyPr anchor="ctr"/>
          <a:lstStyle>
            <a:lvl1pPr>
              <a:defRPr sz="3600">
                <a:solidFill>
                  <a:srgbClr val="FFD600"/>
                </a:solidFill>
                <a:latin typeface="IAAF Sans Bold" pitchFamily="50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6300" y="4114801"/>
            <a:ext cx="6509412" cy="269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xmlns="" val="2220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66937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" y="4244976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78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0392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" y="4221164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392" y="4221164"/>
            <a:ext cx="4206610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xmlns="" val="120903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2166937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07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156501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32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76400"/>
            <a:ext cx="8576602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589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52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639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4560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0400" y="1600200"/>
            <a:ext cx="866775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3240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9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9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8999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8990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68999" y="4221164"/>
            <a:ext cx="8576602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31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1676400"/>
            <a:ext cx="857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143125"/>
            <a:ext cx="8577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0552" y="2708920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ar-EG" sz="6000" b="1" dirty="0" smtClean="0"/>
              <a:t>5.3.2 الوثب الثلاثي 2</a:t>
            </a:r>
            <a:endParaRPr lang="en-GB" sz="60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472" y="116632"/>
            <a:ext cx="6400800" cy="56991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IAAF CECS Level I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49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2766986"/>
              </p:ext>
            </p:extLst>
          </p:nvPr>
        </p:nvGraphicFramePr>
        <p:xfrm>
          <a:off x="829108" y="1307057"/>
          <a:ext cx="7699375" cy="1519803"/>
        </p:xfrm>
        <a:graphic>
          <a:graphicData uri="http://schemas.openxmlformats.org/presentationml/2006/ole">
            <p:oleObj spid="_x0000_s18508" name="Bitmap Image" r:id="rId4" imgW="41333333" imgH="7523810" progId="PBrush">
              <p:embed/>
            </p:oleObj>
          </a:graphicData>
        </a:graphic>
      </p:graphicFrame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357630"/>
            <a:ext cx="8569325" cy="4746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3200" b="1" dirty="0" smtClean="0">
                <a:solidFill>
                  <a:srgbClr val="FFD600"/>
                </a:solidFill>
                <a:latin typeface="IAAF Sans Bold" pitchFamily="50" charset="0"/>
              </a:rPr>
              <a:t>التسلسل الكامل للحركة</a:t>
            </a:r>
            <a:endParaRPr lang="fr-FR" sz="3200" b="1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pic>
        <p:nvPicPr>
          <p:cNvPr id="1028" name="Picture 3" descr="strotripleweb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12640" y="2910974"/>
            <a:ext cx="6179939" cy="1443471"/>
          </a:xfrm>
          <a:noFill/>
        </p:spPr>
      </p:pic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848544" y="4335167"/>
            <a:ext cx="8496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000" b="1" dirty="0">
                <a:cs typeface="Arial" charset="0"/>
              </a:rPr>
              <a:t>يتكون الوثب الثلاثي من المراحل التالية : </a:t>
            </a:r>
            <a:endParaRPr lang="en-US" sz="2000" b="1" dirty="0" smtClean="0">
              <a:cs typeface="Arial" charset="0"/>
            </a:endParaRPr>
          </a:p>
        </p:txBody>
      </p:sp>
      <p:sp>
        <p:nvSpPr>
          <p:cNvPr id="1033" name="Right Brace 10"/>
          <p:cNvSpPr>
            <a:spLocks/>
          </p:cNvSpPr>
          <p:nvPr/>
        </p:nvSpPr>
        <p:spPr bwMode="auto">
          <a:xfrm flipH="1">
            <a:off x="7473280" y="5185644"/>
            <a:ext cx="777690" cy="1123676"/>
          </a:xfrm>
          <a:prstGeom prst="rightBrace">
            <a:avLst>
              <a:gd name="adj1" fmla="val 8316"/>
              <a:gd name="adj2" fmla="val 52176"/>
            </a:avLst>
          </a:prstGeom>
          <a:noFill/>
          <a:ln w="2540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cxnSp>
        <p:nvCxnSpPr>
          <p:cNvPr id="1034" name="Straight Arrow Connector 12"/>
          <p:cNvCxnSpPr>
            <a:cxnSpLocks noChangeShapeType="1"/>
          </p:cNvCxnSpPr>
          <p:nvPr/>
        </p:nvCxnSpPr>
        <p:spPr bwMode="auto">
          <a:xfrm flipH="1" flipV="1">
            <a:off x="4232920" y="5027340"/>
            <a:ext cx="3096344" cy="744595"/>
          </a:xfrm>
          <a:prstGeom prst="straightConnector1">
            <a:avLst/>
          </a:prstGeom>
          <a:noFill/>
          <a:ln w="25400" algn="ctr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5.3.2 / 2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8250970" y="5027340"/>
            <a:ext cx="1655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cs typeface="Arial" charset="0"/>
              </a:rPr>
              <a:t>الإقتراب</a:t>
            </a:r>
            <a:endParaRPr lang="ar-EG" dirty="0"/>
          </a:p>
        </p:txBody>
      </p:sp>
      <p:sp>
        <p:nvSpPr>
          <p:cNvPr id="16" name="TextBox 15"/>
          <p:cNvSpPr txBox="1"/>
          <p:nvPr/>
        </p:nvSpPr>
        <p:spPr>
          <a:xfrm>
            <a:off x="8236158" y="5363924"/>
            <a:ext cx="1655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cs typeface="Arial" charset="0"/>
              </a:rPr>
              <a:t>الحجلة</a:t>
            </a:r>
            <a:endParaRPr lang="ar-EG" dirty="0"/>
          </a:p>
        </p:txBody>
      </p:sp>
      <p:sp>
        <p:nvSpPr>
          <p:cNvPr id="17" name="TextBox 16"/>
          <p:cNvSpPr txBox="1"/>
          <p:nvPr/>
        </p:nvSpPr>
        <p:spPr>
          <a:xfrm>
            <a:off x="8265368" y="5733256"/>
            <a:ext cx="1655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cs typeface="Arial" charset="0"/>
              </a:rPr>
              <a:t>الخطوة </a:t>
            </a:r>
            <a:endParaRPr lang="ar-EG" dirty="0"/>
          </a:p>
        </p:txBody>
      </p:sp>
      <p:sp>
        <p:nvSpPr>
          <p:cNvPr id="18" name="TextBox 17"/>
          <p:cNvSpPr txBox="1"/>
          <p:nvPr/>
        </p:nvSpPr>
        <p:spPr>
          <a:xfrm>
            <a:off x="8265368" y="6084004"/>
            <a:ext cx="1655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cs typeface="Arial" charset="0"/>
              </a:rPr>
              <a:t>الوثبة</a:t>
            </a:r>
            <a:endParaRPr lang="ar-EG" dirty="0"/>
          </a:p>
        </p:txBody>
      </p:sp>
      <p:sp>
        <p:nvSpPr>
          <p:cNvPr id="8" name="TextBox 7"/>
          <p:cNvSpPr txBox="1"/>
          <p:nvPr/>
        </p:nvSpPr>
        <p:spPr>
          <a:xfrm>
            <a:off x="344488" y="4735277"/>
            <a:ext cx="42484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b="1" dirty="0">
                <a:cs typeface="Arial" charset="0"/>
              </a:rPr>
              <a:t>تتكون كل من الخطوة و الحجلة و الوثبة </a:t>
            </a:r>
            <a:r>
              <a:rPr lang="ar-SA" b="1" dirty="0" smtClean="0">
                <a:cs typeface="Arial" charset="0"/>
              </a:rPr>
              <a:t>من</a:t>
            </a:r>
            <a:r>
              <a:rPr lang="en-US" b="1" dirty="0" smtClean="0">
                <a:cs typeface="Arial" charset="0"/>
              </a:rPr>
              <a:t>: </a:t>
            </a:r>
            <a:r>
              <a:rPr lang="ar-EG" b="1" dirty="0" smtClean="0">
                <a:cs typeface="Arial" charset="0"/>
              </a:rPr>
              <a:t> </a:t>
            </a:r>
            <a:r>
              <a:rPr lang="ar-SA" b="1" dirty="0" smtClean="0">
                <a:cs typeface="Arial" charset="0"/>
              </a:rPr>
              <a:t> </a:t>
            </a:r>
            <a:endParaRPr lang="en-US" dirty="0"/>
          </a:p>
          <a:p>
            <a:endParaRPr lang="ar-EG" dirty="0"/>
          </a:p>
        </p:txBody>
      </p:sp>
      <p:sp>
        <p:nvSpPr>
          <p:cNvPr id="9" name="TextBox 8"/>
          <p:cNvSpPr txBox="1"/>
          <p:nvPr/>
        </p:nvSpPr>
        <p:spPr>
          <a:xfrm>
            <a:off x="1064568" y="5373216"/>
            <a:ext cx="15481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b="1" dirty="0">
                <a:cs typeface="Arial" charset="0"/>
              </a:rPr>
              <a:t>إ</a:t>
            </a:r>
            <a:r>
              <a:rPr lang="ar-SA" b="1" dirty="0">
                <a:cs typeface="Arial" charset="0"/>
              </a:rPr>
              <a:t>رتقاء </a:t>
            </a:r>
            <a:endParaRPr lang="ar-EG" dirty="0"/>
          </a:p>
        </p:txBody>
      </p:sp>
      <p:sp>
        <p:nvSpPr>
          <p:cNvPr id="22" name="TextBox 21"/>
          <p:cNvSpPr txBox="1"/>
          <p:nvPr/>
        </p:nvSpPr>
        <p:spPr>
          <a:xfrm>
            <a:off x="1064568" y="5651956"/>
            <a:ext cx="15481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cs typeface="Arial" charset="0"/>
              </a:rPr>
              <a:t>طيران</a:t>
            </a:r>
            <a:endParaRPr lang="ar-EG" dirty="0"/>
          </a:p>
        </p:txBody>
      </p:sp>
      <p:sp>
        <p:nvSpPr>
          <p:cNvPr id="23" name="TextBox 22"/>
          <p:cNvSpPr txBox="1"/>
          <p:nvPr/>
        </p:nvSpPr>
        <p:spPr>
          <a:xfrm>
            <a:off x="1064568" y="5939988"/>
            <a:ext cx="15481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cs typeface="Arial" charset="0"/>
              </a:rPr>
              <a:t>هبوط</a:t>
            </a:r>
            <a:endParaRPr lang="ar-EG" dirty="0"/>
          </a:p>
        </p:txBody>
      </p:sp>
      <p:sp>
        <p:nvSpPr>
          <p:cNvPr id="28" name="TextBox 27"/>
          <p:cNvSpPr txBox="1"/>
          <p:nvPr/>
        </p:nvSpPr>
        <p:spPr>
          <a:xfrm>
            <a:off x="1040651" y="2492896"/>
            <a:ext cx="13200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cs typeface="Arial" charset="0"/>
              </a:rPr>
              <a:t>الإقتراب</a:t>
            </a:r>
            <a:endParaRPr lang="ar-EG" dirty="0"/>
          </a:p>
        </p:txBody>
      </p:sp>
      <p:sp>
        <p:nvSpPr>
          <p:cNvPr id="29" name="TextBox 28"/>
          <p:cNvSpPr txBox="1"/>
          <p:nvPr/>
        </p:nvSpPr>
        <p:spPr>
          <a:xfrm>
            <a:off x="2937930" y="2482634"/>
            <a:ext cx="1294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cs typeface="Arial" charset="0"/>
              </a:rPr>
              <a:t>الحجلة</a:t>
            </a:r>
            <a:endParaRPr lang="ar-EG" dirty="0"/>
          </a:p>
        </p:txBody>
      </p:sp>
      <p:sp>
        <p:nvSpPr>
          <p:cNvPr id="30" name="TextBox 29"/>
          <p:cNvSpPr txBox="1"/>
          <p:nvPr/>
        </p:nvSpPr>
        <p:spPr>
          <a:xfrm>
            <a:off x="5005870" y="2462886"/>
            <a:ext cx="1027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 smtClean="0">
                <a:cs typeface="Arial" charset="0"/>
              </a:rPr>
              <a:t>الخطوة </a:t>
            </a:r>
            <a:endParaRPr lang="ar-EG" dirty="0"/>
          </a:p>
        </p:txBody>
      </p:sp>
      <p:sp>
        <p:nvSpPr>
          <p:cNvPr id="31" name="TextBox 30"/>
          <p:cNvSpPr txBox="1"/>
          <p:nvPr/>
        </p:nvSpPr>
        <p:spPr>
          <a:xfrm>
            <a:off x="6762738" y="2500462"/>
            <a:ext cx="12866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cs typeface="Arial" charset="0"/>
              </a:rPr>
              <a:t>الوثبة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12034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1033" grpId="0" animBg="1"/>
      <p:bldP spid="5" grpId="0"/>
      <p:bldP spid="16" grpId="0"/>
      <p:bldP spid="17" grpId="0"/>
      <p:bldP spid="18" grpId="0"/>
      <p:bldP spid="8" grpId="0"/>
      <p:bldP spid="9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5" y="1290550"/>
            <a:ext cx="141287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7551" y="1326602"/>
            <a:ext cx="99218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878" y="1326602"/>
            <a:ext cx="13557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363473"/>
            <a:ext cx="9874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95273" y="3493525"/>
            <a:ext cx="9705528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الأهداف </a:t>
            </a:r>
          </a:p>
          <a:p>
            <a:pPr algn="r" rtl="1"/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الوصول لأقصى سرعة و تهيئة الجسم لل</a:t>
            </a:r>
            <a:r>
              <a:rPr lang="ar-EG" sz="2000" b="1" dirty="0"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رتقاء </a:t>
            </a:r>
            <a:endParaRPr lang="en-US" sz="2000" dirty="0">
              <a:latin typeface="+mn-lt"/>
            </a:endParaRPr>
          </a:p>
          <a:p>
            <a:pPr algn="r" rtl="1"/>
            <a:r>
              <a:rPr lang="ar-S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الخصائص الفنية </a:t>
            </a:r>
          </a:p>
          <a:p>
            <a:pPr marL="457200" indent="-4572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تتفاوت </a:t>
            </a:r>
            <a:r>
              <a:rPr lang="ar-EG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وتتحدد  </a:t>
            </a:r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مسافة </a:t>
            </a:r>
            <a:r>
              <a:rPr lang="ar-EG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وسرعة جري  ا</a:t>
            </a:r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لإقتراب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تبعا</a:t>
            </a:r>
            <a:r>
              <a:rPr lang="ar-EG" sz="2000" b="1" dirty="0"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 لمستوى </a:t>
            </a:r>
            <a:r>
              <a:rPr lang="ar-EG" sz="2000" b="1" dirty="0">
                <a:latin typeface="Times New Roman" pitchFamily="18" charset="0"/>
                <a:cs typeface="Times New Roman" pitchFamily="18" charset="0"/>
              </a:rPr>
              <a:t>أ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داء </a:t>
            </a:r>
            <a:r>
              <a:rPr lang="ar-EG" sz="2000" b="1" dirty="0" smtClean="0">
                <a:latin typeface="Times New Roman" pitchFamily="18" charset="0"/>
                <a:cs typeface="Times New Roman" pitchFamily="18" charset="0"/>
              </a:rPr>
              <a:t>اللاعب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،</a:t>
            </a:r>
            <a:endParaRPr lang="ar-E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FF0000"/>
              </a:buClr>
            </a:pPr>
            <a:r>
              <a:rPr lang="ar-EG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000" b="1" dirty="0" smtClean="0">
                <a:solidFill>
                  <a:srgbClr val="FF0000"/>
                </a:solidFill>
                <a:latin typeface="+mn-lt"/>
              </a:rPr>
              <a:t>السرعة العمودية – القوة ( ارتقاء)</a:t>
            </a:r>
            <a:endParaRPr lang="en-US" sz="2000" b="1" dirty="0" smtClean="0">
              <a:solidFill>
                <a:srgbClr val="FF0000"/>
              </a:solidFill>
              <a:latin typeface="+mn-lt"/>
            </a:endParaRPr>
          </a:p>
          <a:p>
            <a:pPr marL="882650" indent="-3429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EG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خطوات (للمبتدئين)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r" rtl="1" eaLnBrk="0" hangingPunct="0">
              <a:buFont typeface="Arial" panose="020B0604020202020204" pitchFamily="34" charset="0"/>
              <a:buChar char="•"/>
              <a:defRPr/>
            </a:pP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أكثر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من 20 خطوة (للمتقدمين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5.3.2 / 3</a:t>
            </a:r>
            <a:endParaRPr lang="en-US" sz="1050" dirty="0"/>
          </a:p>
        </p:txBody>
      </p:sp>
      <p:graphicFrame>
        <p:nvGraphicFramePr>
          <p:cNvPr id="17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1062217"/>
              </p:ext>
            </p:extLst>
          </p:nvPr>
        </p:nvGraphicFramePr>
        <p:xfrm>
          <a:off x="5027687" y="1268760"/>
          <a:ext cx="4678493" cy="2160000"/>
        </p:xfrm>
        <a:graphic>
          <a:graphicData uri="http://schemas.openxmlformats.org/presentationml/2006/ole">
            <p:oleObj spid="_x0000_s34875" name="Bitmap Image" r:id="rId8" imgW="9553680" imgH="4410000" progId="PBrush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272" y="5517232"/>
            <a:ext cx="593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b="1" dirty="0">
                <a:solidFill>
                  <a:srgbClr val="0099CC"/>
                </a:solidFill>
              </a:rPr>
              <a:t> </a:t>
            </a:r>
            <a:r>
              <a:rPr lang="ar-EG" b="1" u="sng" dirty="0">
                <a:solidFill>
                  <a:srgbClr val="0000CC"/>
                </a:solidFill>
              </a:rPr>
              <a:t>ق</a:t>
            </a:r>
            <a:r>
              <a:rPr lang="ar-EG" b="1" u="sng" dirty="0" smtClean="0">
                <a:solidFill>
                  <a:srgbClr val="0000CC"/>
                </a:solidFill>
              </a:rPr>
              <a:t>انون نيوتن 1 </a:t>
            </a:r>
            <a:r>
              <a:rPr lang="ar-EG" b="1" u="sng" dirty="0">
                <a:solidFill>
                  <a:srgbClr val="0000CC"/>
                </a:solidFill>
              </a:rPr>
              <a:t>القصور الذاتي</a:t>
            </a:r>
            <a:endParaRPr lang="en-US" b="1" u="sng" dirty="0">
              <a:solidFill>
                <a:srgbClr val="0000CC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b="1" dirty="0">
                <a:solidFill>
                  <a:srgbClr val="0000CC"/>
                </a:solidFill>
              </a:rPr>
              <a:t> </a:t>
            </a:r>
            <a:r>
              <a:rPr lang="ar-EG" b="1" dirty="0" smtClean="0">
                <a:solidFill>
                  <a:srgbClr val="0000CC"/>
                </a:solidFill>
              </a:rPr>
              <a:t> يبقى الجسم الساكن على حالته من السكون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ar-EG" b="1" dirty="0" smtClean="0">
                <a:solidFill>
                  <a:srgbClr val="0000CC"/>
                </a:solidFill>
              </a:rPr>
              <a:t>يستمر الجسم  المتحرك في حركته واتجاهه            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      </a:t>
            </a:r>
            <a:r>
              <a:rPr lang="ar-EG" b="1" dirty="0" smtClean="0">
                <a:solidFill>
                  <a:srgbClr val="FF0000"/>
                </a:solidFill>
              </a:rPr>
              <a:t>ما لم تؤثر فيه قوة خارجية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457200" y="274638"/>
            <a:ext cx="528788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9pPr>
          </a:lstStyle>
          <a:p>
            <a:pPr algn="ctr" rtl="1">
              <a:defRPr/>
            </a:pPr>
            <a:r>
              <a:rPr lang="ar-SA" sz="3600" b="1" kern="0" dirty="0" smtClean="0">
                <a:solidFill>
                  <a:schemeClr val="bg1"/>
                </a:solidFill>
                <a:cs typeface="Arial" charset="0"/>
              </a:rPr>
              <a:t>مرحلة الإقتراب </a:t>
            </a:r>
            <a:endParaRPr lang="fr-FR" sz="3600" b="1" kern="0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4894" y="1268760"/>
            <a:ext cx="99218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221" y="1268760"/>
            <a:ext cx="13557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959" y="1305631"/>
            <a:ext cx="9874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66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31" y="389130"/>
            <a:ext cx="5897514" cy="5921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cs typeface="Arial" charset="0"/>
              </a:rPr>
              <a:t>مرحلة الإقتراب </a:t>
            </a:r>
            <a:endParaRPr lang="fr-FR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5" y="1333311"/>
            <a:ext cx="141287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7551" y="1326602"/>
            <a:ext cx="99218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878" y="1326602"/>
            <a:ext cx="13557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363473"/>
            <a:ext cx="9874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560512" y="4079606"/>
            <a:ext cx="9145668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الأهداف </a:t>
            </a:r>
          </a:p>
          <a:p>
            <a:pPr algn="r" rtl="1"/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الوصول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EG" sz="2400" b="1" dirty="0"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سرعة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 المثالية  المتحكم فيها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و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تهيئة الجسم لل</a:t>
            </a:r>
            <a:r>
              <a:rPr lang="ar-EG" sz="2400" b="1" dirty="0"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رتقاء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SA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الخصائص الفنية </a:t>
            </a:r>
          </a:p>
          <a:p>
            <a:pPr marL="457200" indent="-4572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طريقة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الجر</a:t>
            </a:r>
            <a:r>
              <a:rPr lang="ar-EG" sz="2400" b="1" dirty="0"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 مماثلة للعدو </a:t>
            </a:r>
          </a:p>
          <a:p>
            <a:pPr marL="457200" indent="-4572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تزيد السرعة باستمرار خلال مرحلة الإقتراب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يزداد تردد الخطوات في نهاية الأقتراب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يكون وضع القدم سريع و نشط مع تحريكه لأسفل و للخلف(1) 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5.3.2 / 4</a:t>
            </a:r>
            <a:endParaRPr lang="en-US" sz="1050" dirty="0"/>
          </a:p>
        </p:txBody>
      </p:sp>
      <p:graphicFrame>
        <p:nvGraphicFramePr>
          <p:cNvPr id="17" name="Object 9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027687" y="1484784"/>
          <a:ext cx="4678493" cy="2160000"/>
        </p:xfrm>
        <a:graphic>
          <a:graphicData uri="http://schemas.openxmlformats.org/presentationml/2006/ole">
            <p:oleObj spid="_x0000_s35862" name="Bitmap Image" r:id="rId8" imgW="9553680" imgH="4410000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778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9" y="420319"/>
            <a:ext cx="5475806" cy="4889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3600" b="1" dirty="0" smtClean="0">
                <a:solidFill>
                  <a:schemeClr val="bg1"/>
                </a:solidFill>
                <a:latin typeface="IAAF Sans Bold" pitchFamily="50" charset="0"/>
              </a:rPr>
              <a:t>مرحلة الحجلة</a:t>
            </a:r>
            <a:endParaRPr lang="en-US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302481"/>
              </p:ext>
            </p:extLst>
          </p:nvPr>
        </p:nvGraphicFramePr>
        <p:xfrm>
          <a:off x="4520952" y="1310768"/>
          <a:ext cx="5130673" cy="2073782"/>
        </p:xfrm>
        <a:graphic>
          <a:graphicData uri="http://schemas.openxmlformats.org/presentationml/2006/ole">
            <p:oleObj spid="_x0000_s19532" name="Bitmap Image" r:id="rId4" imgW="10839600" imgH="4867200" progId="PBrush">
              <p:embed/>
            </p:oleObj>
          </a:graphicData>
        </a:graphic>
      </p:graphicFrame>
      <p:sp>
        <p:nvSpPr>
          <p:cNvPr id="2053" name="AutoShape 5"/>
          <p:cNvSpPr>
            <a:spLocks noChangeArrowheads="1"/>
          </p:cNvSpPr>
          <p:nvPr/>
        </p:nvSpPr>
        <p:spPr bwMode="auto">
          <a:xfrm rot="4011646">
            <a:off x="3817144" y="2641005"/>
            <a:ext cx="230188" cy="510778"/>
          </a:xfrm>
          <a:prstGeom prst="downArrow">
            <a:avLst>
              <a:gd name="adj1" fmla="val 50000"/>
              <a:gd name="adj2" fmla="val 44138"/>
            </a:avLst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2054" name="Picture 6" descr="tsphas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6" y="1370372"/>
            <a:ext cx="4408227" cy="201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-231576" y="3429000"/>
            <a:ext cx="9849544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الأهداف </a:t>
            </a:r>
          </a:p>
          <a:p>
            <a:pPr algn="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أداء طيران منخفض لمسافة طويلة مع تقليل فقدان السرعة الأفقية </a:t>
            </a:r>
          </a:p>
          <a:p>
            <a:pPr algn="r" rtl="1"/>
            <a:r>
              <a:rPr lang="ar-S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الخصائص الفنية </a:t>
            </a:r>
            <a:endParaRPr lang="en-US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امتداد مفصل القدم والركبة والحوض لأقصى مدى ممكن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مرجحة فخد الرجل الحرة إلى الوضع الأفق</a:t>
            </a:r>
            <a:r>
              <a:rPr lang="ar-E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457200" indent="-4572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E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تجاه الإرتقاء يكون للأمام و ليس لأعلى (1). </a:t>
            </a:r>
          </a:p>
          <a:p>
            <a:pPr marL="457200" indent="-4572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سحب الرجل الحرة للخلف 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سحب رجل الإرتقاء للأمام و لأعلى ثم تمتد للأمام تمهيدا</a:t>
            </a:r>
            <a:r>
              <a:rPr lang="ar-E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ً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للمس القدم للأرض(2) .</a:t>
            </a:r>
          </a:p>
          <a:p>
            <a:pPr marL="457200" indent="-4572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يبقى الجذع على استقامته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6456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5.3.2 / 5</a:t>
            </a:r>
            <a:endParaRPr lang="en-US" sz="105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750685" y="1556792"/>
            <a:ext cx="1069609" cy="1827758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427268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9" y="404664"/>
            <a:ext cx="6101212" cy="5635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EG" sz="3600" b="1" dirty="0" smtClean="0">
                <a:solidFill>
                  <a:schemeClr val="bg1"/>
                </a:solidFill>
                <a:cs typeface="Arial" charset="0"/>
              </a:rPr>
              <a:t>الحجلة ( </a:t>
            </a:r>
            <a:r>
              <a:rPr lang="ar-SA" sz="3600" b="1" dirty="0" smtClean="0">
                <a:solidFill>
                  <a:schemeClr val="bg1"/>
                </a:solidFill>
                <a:cs typeface="Arial" charset="0"/>
              </a:rPr>
              <a:t>الإرتقاء </a:t>
            </a:r>
            <a:r>
              <a:rPr lang="ar-SA" sz="3600" b="1" dirty="0">
                <a:solidFill>
                  <a:schemeClr val="bg1"/>
                </a:solidFill>
                <a:cs typeface="Arial" charset="0"/>
              </a:rPr>
              <a:t>الأمامي </a:t>
            </a:r>
            <a:r>
              <a:rPr lang="ar-EG" sz="3600" b="1" dirty="0" smtClean="0">
                <a:solidFill>
                  <a:schemeClr val="bg1"/>
                </a:solidFill>
                <a:cs typeface="Arial" charset="0"/>
              </a:rPr>
              <a:t>)</a:t>
            </a:r>
            <a:endParaRPr lang="fr-FR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pic>
        <p:nvPicPr>
          <p:cNvPr id="3076" name="Picture 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6" y="1772816"/>
            <a:ext cx="3059764" cy="43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565525" y="5634038"/>
            <a:ext cx="325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endParaRPr lang="en-US" altLang="en-US" sz="1800">
              <a:latin typeface="Lucida Sans Unicode" panose="020B0602030504020204" pitchFamily="34" charset="0"/>
            </a:endParaRPr>
          </a:p>
        </p:txBody>
      </p:sp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2842419" y="4316432"/>
            <a:ext cx="6932761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rtl="1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يكون وضع القدم سريع و نشط مع تحريكه لأسفل و للخلف(1</a:t>
            </a:r>
            <a:endParaRPr lang="en-US" sz="2800" dirty="0">
              <a:latin typeface="+mn-lt"/>
            </a:endParaRPr>
          </a:p>
          <a:p>
            <a:pPr marL="457200" indent="-4572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SA" sz="2800" b="1" dirty="0">
                <a:cs typeface="Arial" charset="0"/>
              </a:rPr>
              <a:t>تحريك فخد </a:t>
            </a:r>
            <a:r>
              <a:rPr lang="ar-SA" sz="2800" b="1" dirty="0" smtClean="0">
                <a:cs typeface="Arial" charset="0"/>
              </a:rPr>
              <a:t>الرجل الحرة إلى الوضع </a:t>
            </a:r>
            <a:r>
              <a:rPr lang="ar-SA" sz="2800" b="1" dirty="0">
                <a:cs typeface="Arial" charset="0"/>
              </a:rPr>
              <a:t>ال</a:t>
            </a:r>
            <a:r>
              <a:rPr lang="ar-EG" sz="2800" b="1" dirty="0">
                <a:cs typeface="Arial" charset="0"/>
              </a:rPr>
              <a:t>أ</a:t>
            </a:r>
            <a:r>
              <a:rPr lang="ar-SA" sz="2800" b="1" dirty="0">
                <a:cs typeface="Arial" charset="0"/>
              </a:rPr>
              <a:t>فق</a:t>
            </a:r>
            <a:r>
              <a:rPr lang="ar-EG" sz="2800" b="1" dirty="0">
                <a:cs typeface="Arial" charset="0"/>
              </a:rPr>
              <a:t>ي </a:t>
            </a:r>
            <a:r>
              <a:rPr lang="ar-EG" sz="2800" b="1" dirty="0" smtClean="0">
                <a:cs typeface="Arial" charset="0"/>
              </a:rPr>
              <a:t>.</a:t>
            </a:r>
            <a:endParaRPr lang="ar-EG" sz="2800" b="1" dirty="0">
              <a:cs typeface="Arial" charset="0"/>
            </a:endParaRPr>
          </a:p>
          <a:p>
            <a:pPr marL="457200" indent="-457200"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ar-SA" sz="2800" b="1" dirty="0">
                <a:cs typeface="Arial" charset="0"/>
              </a:rPr>
              <a:t>إتجاه الإرتقاء يكون للأمام و ليس لأعلى .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9860633"/>
              </p:ext>
            </p:extLst>
          </p:nvPr>
        </p:nvGraphicFramePr>
        <p:xfrm>
          <a:off x="3224808" y="1374537"/>
          <a:ext cx="6550372" cy="2916000"/>
        </p:xfrm>
        <a:graphic>
          <a:graphicData uri="http://schemas.openxmlformats.org/presentationml/2006/ole">
            <p:oleObj spid="_x0000_s20557" name="Bitmap Image" r:id="rId5" imgW="9658440" imgH="4295880" progId="PBrush">
              <p:embed/>
            </p:oleObj>
          </a:graphicData>
        </a:graphic>
      </p:graphicFrame>
      <p:sp>
        <p:nvSpPr>
          <p:cNvPr id="10" name="Footer Placeholder 3"/>
          <p:cNvSpPr txBox="1">
            <a:spLocks/>
          </p:cNvSpPr>
          <p:nvPr/>
        </p:nvSpPr>
        <p:spPr>
          <a:xfrm>
            <a:off x="-165991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5.3.2 / 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6730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4" y="411956"/>
            <a:ext cx="8569325" cy="63658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ar-EG" sz="3600" b="1" dirty="0" smtClean="0">
                <a:solidFill>
                  <a:srgbClr val="FFD600"/>
                </a:solidFill>
                <a:latin typeface="IAAF Sans Bold" pitchFamily="50" charset="0"/>
              </a:rPr>
              <a:t>الحجلة - الطيران</a:t>
            </a:r>
            <a:endParaRPr lang="fr-FR" sz="3600" b="1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pic>
        <p:nvPicPr>
          <p:cNvPr id="4100" name="Picture 3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4" y="1412776"/>
            <a:ext cx="245958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3134011"/>
              </p:ext>
            </p:extLst>
          </p:nvPr>
        </p:nvGraphicFramePr>
        <p:xfrm>
          <a:off x="2819805" y="1566575"/>
          <a:ext cx="6947131" cy="3096000"/>
        </p:xfrm>
        <a:graphic>
          <a:graphicData uri="http://schemas.openxmlformats.org/presentationml/2006/ole">
            <p:oleObj spid="_x0000_s21581" name="Bitmap Image" r:id="rId5" imgW="10839600" imgH="4829040" progId="PBrush">
              <p:embed/>
            </p:oleObj>
          </a:graphicData>
        </a:graphic>
      </p:graphicFrame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2648744" y="5230897"/>
            <a:ext cx="640871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ar-SA" sz="3200" b="1" dirty="0">
                <a:cs typeface="Arial" charset="0"/>
              </a:rPr>
              <a:t>سحب الرجل الحرة للخلف</a:t>
            </a:r>
            <a:endParaRPr lang="en-GB" sz="4400" b="1" dirty="0">
              <a:latin typeface="+mn-lt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5.3.2 / 7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16487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6" y="1628800"/>
            <a:ext cx="2592288" cy="465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1760772"/>
              </p:ext>
            </p:extLst>
          </p:nvPr>
        </p:nvGraphicFramePr>
        <p:xfrm>
          <a:off x="2648744" y="1576134"/>
          <a:ext cx="7213587" cy="3240000"/>
        </p:xfrm>
        <a:graphic>
          <a:graphicData uri="http://schemas.openxmlformats.org/presentationml/2006/ole">
            <p:oleObj spid="_x0000_s22606" name="Bitmap Image" r:id="rId5" imgW="10858680" imgH="4876920" progId="PBrush">
              <p:embed/>
            </p:oleObj>
          </a:graphicData>
        </a:graphic>
      </p:graphicFrame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2925496" y="5414660"/>
            <a:ext cx="693511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ar-SA" sz="2800" b="1" dirty="0">
                <a:cs typeface="Arial" charset="0"/>
              </a:rPr>
              <a:t>سحب رجل الإرتقاء للأمام و لأعلى</a:t>
            </a:r>
            <a:endParaRPr lang="en-US" sz="4400" b="1" dirty="0">
              <a:latin typeface="+mn-lt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5.3.2 / 8</a:t>
            </a:r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1464" y="411956"/>
            <a:ext cx="8569325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9pPr>
          </a:lstStyle>
          <a:p>
            <a:r>
              <a:rPr lang="ar-EG" sz="3600" b="1" kern="0" smtClean="0">
                <a:solidFill>
                  <a:srgbClr val="FFD600"/>
                </a:solidFill>
                <a:latin typeface="IAAF Sans Bold" pitchFamily="50" charset="0"/>
              </a:rPr>
              <a:t>الحجلة - الطيران</a:t>
            </a:r>
            <a:endParaRPr lang="fr-FR" sz="3600" b="1" kern="0" dirty="0">
              <a:solidFill>
                <a:srgbClr val="FFD600"/>
              </a:solidFill>
              <a:latin typeface="IAAF Sans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4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AF_PPT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841D2C"/>
      </a:accent1>
      <a:accent2>
        <a:srgbClr val="CE1D25"/>
      </a:accent2>
      <a:accent3>
        <a:srgbClr val="FFFFFF"/>
      </a:accent3>
      <a:accent4>
        <a:srgbClr val="000000"/>
      </a:accent4>
      <a:accent5>
        <a:srgbClr val="C2ABAC"/>
      </a:accent5>
      <a:accent6>
        <a:srgbClr val="BA1920"/>
      </a:accent6>
      <a:hlink>
        <a:srgbClr val="FFD502"/>
      </a:hlink>
      <a:folHlink>
        <a:srgbClr val="641013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295</Words>
  <Application>Microsoft Office PowerPoint</Application>
  <PresentationFormat>A4 Paper (210x297 mm)</PresentationFormat>
  <Paragraphs>74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IAAF_PPT</vt:lpstr>
      <vt:lpstr>Bitmap Image</vt:lpstr>
      <vt:lpstr>5.3.2 الوثب الثلاثي 2</vt:lpstr>
      <vt:lpstr>التسلسل الكامل للحركة</vt:lpstr>
      <vt:lpstr>Slide 3</vt:lpstr>
      <vt:lpstr>مرحلة الإقتراب </vt:lpstr>
      <vt:lpstr>مرحلة الحجلة</vt:lpstr>
      <vt:lpstr>الحجلة ( الإرتقاء الأمامي )</vt:lpstr>
      <vt:lpstr>الحجلة - الطيران</vt:lpstr>
      <vt:lpstr>Slide 8</vt:lpstr>
    </vt:vector>
  </TitlesOfParts>
  <Company>IAAF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School &amp; Youth Outcomes</dc:title>
  <dc:creator>Gunter LANGE</dc:creator>
  <cp:lastModifiedBy>Maher Fattouh</cp:lastModifiedBy>
  <cp:revision>390</cp:revision>
  <dcterms:created xsi:type="dcterms:W3CDTF">2013-01-21T11:55:24Z</dcterms:created>
  <dcterms:modified xsi:type="dcterms:W3CDTF">2018-12-15T12:05:34Z</dcterms:modified>
</cp:coreProperties>
</file>